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4" r:id="rId4"/>
    <p:sldId id="265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 autoAdjust="0"/>
    <p:restoredTop sz="94692" autoAdjust="0"/>
  </p:normalViewPr>
  <p:slideViewPr>
    <p:cSldViewPr>
      <p:cViewPr varScale="1">
        <p:scale>
          <a:sx n="85" d="100"/>
          <a:sy n="85" d="100"/>
        </p:scale>
        <p:origin x="-138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2;&#1074;&#1072;&#1088;&#1090;&#1072;&#1083;%20%20-%202016%20&#1075;&#1086;&#1076;&#1072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%209%20&#1084;&#1077;&#1089;&#1103;&#1094;&#1077;&#1074;%20%202016%20&#1075;&#1086;&#1076;&#1072;%20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77;&#1085;&#1090;&#1072;&#1094;&#1080;&#1103;%202016%20&#1075;&#1086;&#1076;&#1072;\&#1064;&#1072;&#1073;&#1083;&#1086;&#1085;&#1099;%20&#1087;&#1088;&#1077;&#1079;&#1077;&#1085;&#1090;&#1072;&#1094;&#1080;&#1080;%20%202016%20&#1075;&#1086;&#1076;%20&#1080;&#1089;&#1087;&#1086;&#1083;&#1085;&#1077;&#1085;&#1080;&#1077;%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77;&#1085;&#1090;&#1072;&#1094;&#1080;&#1103;%202016%20&#1075;&#1086;&#1076;&#1072;\&#1064;&#1072;&#1073;&#1083;&#1086;&#1085;&#1099;%20&#1087;&#1088;&#1077;&#1079;&#1077;&#1085;&#1090;&#1072;&#1094;&#1080;&#1080;%20%202016%20&#1075;&#1086;&#1076;%20&#1080;&#1089;&#1087;&#1086;&#1083;&#1085;&#1077;&#1085;&#1080;&#1077;%2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77;&#1085;&#1090;&#1072;&#1094;&#1080;&#1103;%202016%20&#1075;&#1086;&#1076;&#1072;\&#1064;&#1072;&#1073;&#1083;&#1086;&#1085;&#1099;%20&#1087;&#1088;&#1077;&#1079;&#1077;&#1085;&#1090;&#1072;&#1094;&#1080;&#1080;%20%202016%20&#1075;&#1086;&#1076;%20&#1080;&#1089;&#1087;&#1086;&#1083;&#1085;&#1077;&#1085;&#1080;&#1077;%2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77;&#1085;&#1090;&#1072;&#1094;&#1080;&#1103;%202016%20&#1075;&#1086;&#1076;&#1072;\&#1064;&#1072;&#1073;&#1083;&#1086;&#1085;&#1099;%20&#1087;&#1088;&#1077;&#1079;&#1077;&#1085;&#1090;&#1072;&#1094;&#1080;&#1080;%20%202016%20&#1075;&#1086;&#1076;%20&#1080;&#1089;&#1087;&#1086;&#1083;&#1085;&#1077;&#1085;&#1080;&#1077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255018293953736E-2"/>
          <c:y val="0.21988898780366406"/>
          <c:w val="0.92389592226227568"/>
          <c:h val="0.72525347111504213"/>
        </c:manualLayout>
      </c:layout>
      <c:barChart>
        <c:barDir val="col"/>
        <c:grouping val="stacked"/>
        <c:overlap val="100"/>
        <c:axId val="55558528"/>
        <c:axId val="56333440"/>
      </c:barChart>
      <c:catAx>
        <c:axId val="55558528"/>
        <c:scaling>
          <c:orientation val="minMax"/>
        </c:scaling>
        <c:axPos val="b"/>
        <c:numFmt formatCode="General" sourceLinked="1"/>
        <c:tickLblPos val="nextTo"/>
        <c:crossAx val="56333440"/>
        <c:crosses val="autoZero"/>
        <c:auto val="1"/>
        <c:lblAlgn val="ctr"/>
        <c:lblOffset val="100"/>
      </c:catAx>
      <c:valAx>
        <c:axId val="56333440"/>
        <c:scaling>
          <c:orientation val="minMax"/>
        </c:scaling>
        <c:axPos val="l"/>
        <c:numFmt formatCode="General" sourceLinked="1"/>
        <c:tickLblPos val="nextTo"/>
        <c:crossAx val="55558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overlap val="100"/>
        <c:axId val="55633024"/>
        <c:axId val="55634560"/>
      </c:barChart>
      <c:catAx>
        <c:axId val="55633024"/>
        <c:scaling>
          <c:orientation val="minMax"/>
        </c:scaling>
        <c:axPos val="b"/>
        <c:numFmt formatCode="General" sourceLinked="1"/>
        <c:tickLblPos val="nextTo"/>
        <c:crossAx val="55634560"/>
        <c:crosses val="autoZero"/>
        <c:auto val="1"/>
        <c:lblAlgn val="ctr"/>
        <c:lblOffset val="100"/>
      </c:catAx>
      <c:valAx>
        <c:axId val="55634560"/>
        <c:scaling>
          <c:orientation val="minMax"/>
        </c:scaling>
        <c:delete val="1"/>
        <c:axPos val="l"/>
        <c:numFmt formatCode="General" sourceLinked="1"/>
        <c:tickLblPos val="none"/>
        <c:crossAx val="55633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'доходы за 2016 год'!$B$1</c:f>
              <c:strCache>
                <c:ptCount val="1"/>
                <c:pt idx="0">
                  <c:v>1 полугодие 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2</a:t>
                    </a:r>
                    <a:r>
                      <a:rPr lang="en-US"/>
                      <a:t>3552,9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за 2016 год'!$A$2:$A$4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'доходы за 2016 год'!$B$2:$B$4</c:f>
              <c:numCache>
                <c:formatCode>#,##0.0</c:formatCode>
                <c:ptCount val="3"/>
                <c:pt idx="0">
                  <c:v>23552.9</c:v>
                </c:pt>
                <c:pt idx="1">
                  <c:v>21245.9</c:v>
                </c:pt>
                <c:pt idx="2">
                  <c:v>2307</c:v>
                </c:pt>
              </c:numCache>
            </c:numRef>
          </c:val>
        </c:ser>
        <c:overlap val="100"/>
        <c:axId val="56895744"/>
        <c:axId val="56922112"/>
      </c:barChart>
      <c:catAx>
        <c:axId val="56895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922112"/>
        <c:crosses val="autoZero"/>
        <c:auto val="1"/>
        <c:lblAlgn val="ctr"/>
        <c:lblOffset val="100"/>
      </c:catAx>
      <c:valAx>
        <c:axId val="56922112"/>
        <c:scaling>
          <c:orientation val="minMax"/>
        </c:scaling>
        <c:axPos val="l"/>
        <c:majorGridlines/>
        <c:numFmt formatCode="#,##0.0" sourceLinked="1"/>
        <c:tickLblPos val="nextTo"/>
        <c:crossAx val="5689574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2016'!$A$2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2016'!$B$2:$C$2</c:f>
              <c:numCache>
                <c:formatCode>General</c:formatCode>
                <c:ptCount val="2"/>
                <c:pt idx="0">
                  <c:v>11541.6</c:v>
                </c:pt>
                <c:pt idx="1">
                  <c:v>12042.5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2016'!$A$3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2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2016'!$B$3:$C$3</c:f>
              <c:numCache>
                <c:formatCode>General</c:formatCode>
                <c:ptCount val="2"/>
                <c:pt idx="0">
                  <c:v>790</c:v>
                </c:pt>
                <c:pt idx="1">
                  <c:v>999.1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2016'!$A$4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E-2"/>
                  <c:y val="-6.018518518518515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2016'!$B$4:$C$4</c:f>
              <c:numCache>
                <c:formatCode>0.0</c:formatCode>
                <c:ptCount val="2"/>
                <c:pt idx="0">
                  <c:v>10511.3</c:v>
                </c:pt>
                <c:pt idx="1">
                  <c:v>10511.3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2016'!$A$5</c:f>
              <c:strCache>
                <c:ptCount val="1"/>
              </c:strCache>
            </c:strRef>
          </c:tx>
          <c:cat>
            <c:strRef>
              <c:f>'ст-ра  дохода за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2016'!$B$5:$C$5</c:f>
              <c:numCache>
                <c:formatCode>General</c:formatCode>
                <c:ptCount val="2"/>
              </c:numCache>
            </c:numRef>
          </c:val>
        </c:ser>
        <c:shape val="cylinder"/>
        <c:axId val="56769536"/>
        <c:axId val="56783616"/>
        <c:axId val="0"/>
      </c:bar3DChart>
      <c:catAx>
        <c:axId val="56769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783616"/>
        <c:crosses val="autoZero"/>
        <c:auto val="1"/>
        <c:lblAlgn val="ctr"/>
        <c:lblOffset val="100"/>
      </c:catAx>
      <c:valAx>
        <c:axId val="56783616"/>
        <c:scaling>
          <c:orientation val="minMax"/>
        </c:scaling>
        <c:axPos val="l"/>
        <c:majorGridlines/>
        <c:numFmt formatCode="General" sourceLinked="1"/>
        <c:tickLblPos val="nextTo"/>
        <c:crossAx val="56769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08033722748758"/>
          <c:y val="0.15280805990692392"/>
          <c:w val="0.25015204863277296"/>
          <c:h val="0.709081128331419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'Ст-ра расх. за 2016 '!$B$1</c:f>
              <c:strCache>
                <c:ptCount val="1"/>
                <c:pt idx="0">
                  <c:v>за первое полугодие 2016 года </c:v>
                </c:pt>
              </c:strCache>
            </c:strRef>
          </c:tx>
          <c:explosion val="2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1.1484822636787838E-2"/>
                  <c:y val="-2.160855817245704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6827546624848788E-2"/>
                  <c:y val="1.855856012936756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7152067147499077E-2"/>
                  <c:y val="1.034194738748739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'Ст-ра расх. за 2016 '!$A$2:$A$9</c:f>
              <c:strCache>
                <c:ptCount val="8"/>
                <c:pt idx="0">
                  <c:v>Остальные расходы</c:v>
                </c:pt>
                <c:pt idx="1">
                  <c:v>Жилищно-коммунальное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'Ст-ра расх. за 2016 '!$B$2:$B$9</c:f>
              <c:numCache>
                <c:formatCode>#,##0.00</c:formatCode>
                <c:ptCount val="8"/>
                <c:pt idx="0">
                  <c:v>11374.4</c:v>
                </c:pt>
                <c:pt idx="1">
                  <c:v>3601.1</c:v>
                </c:pt>
                <c:pt idx="2">
                  <c:v>690.4</c:v>
                </c:pt>
                <c:pt idx="3">
                  <c:v>625.29999999999995</c:v>
                </c:pt>
                <c:pt idx="4">
                  <c:v>194.8</c:v>
                </c:pt>
                <c:pt idx="5">
                  <c:v>4699.9000000000005</c:v>
                </c:pt>
                <c:pt idx="6">
                  <c:v>60</c:v>
                </c:pt>
                <c:pt idx="7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21751596285451"/>
          <c:y val="9.0720722056635644E-2"/>
          <c:w val="0.31797751375081396"/>
          <c:h val="0.83362427154232865"/>
        </c:manualLayout>
      </c:layout>
      <c:txPr>
        <a:bodyPr/>
        <a:lstStyle/>
        <a:p>
          <a:pPr>
            <a:defRPr sz="12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909513786024277"/>
          <c:y val="0.10232648002333047"/>
          <c:w val="0.49584886047659882"/>
          <c:h val="0.78169364246135931"/>
        </c:manualLayout>
      </c:layout>
      <c:bar3DChart>
        <c:barDir val="col"/>
        <c:grouping val="stacked"/>
        <c:ser>
          <c:idx val="0"/>
          <c:order val="0"/>
          <c:tx>
            <c:strRef>
              <c:f>'исп. соц. расх. за 9 месяцев '!$A$2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801980198019813E-2"/>
                  <c:y val="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1.98019801980197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9 месяцев 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9 месяцев '!$B$2:$C$2</c:f>
              <c:numCache>
                <c:formatCode>General</c:formatCode>
                <c:ptCount val="2"/>
                <c:pt idx="0">
                  <c:v>4944.4000000000005</c:v>
                </c:pt>
                <c:pt idx="1">
                  <c:v>4699.9000000000005</c:v>
                </c:pt>
              </c:numCache>
            </c:numRef>
          </c:val>
        </c:ser>
        <c:ser>
          <c:idx val="1"/>
          <c:order val="1"/>
          <c:tx>
            <c:strRef>
              <c:f>'исп. соц. расх. за 9 месяцев '!$A$3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3003300330033E-2"/>
                  <c:y val="2.1218890680033395E-17"/>
                </c:manualLayout>
              </c:layout>
              <c:showVal val="1"/>
            </c:dLbl>
            <c:dLbl>
              <c:idx val="1"/>
              <c:layout>
                <c:manualLayout>
                  <c:x val="2.9702970297029715E-2"/>
                  <c:y val="-5.09259259259258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9 месяцев 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9 месяцев '!$B$3:$C$3</c:f>
              <c:numCache>
                <c:formatCode>0.0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'исп. соц. расх. за 9 месяцев '!$A$4</c:f>
              <c:strCache>
                <c:ptCount val="1"/>
                <c:pt idx="0">
                  <c:v>Социальня политика 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9702970297029715E-2"/>
                  <c:y val="-5.55555555555555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9 месяцев 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9 месяцев '!$B$4:$C$4</c:f>
              <c:numCache>
                <c:formatCode>General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</c:ser>
        <c:shape val="cylinder"/>
        <c:axId val="58066048"/>
        <c:axId val="58067584"/>
        <c:axId val="0"/>
      </c:bar3DChart>
      <c:catAx>
        <c:axId val="58066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067584"/>
        <c:crosses val="autoZero"/>
        <c:auto val="1"/>
        <c:lblAlgn val="ctr"/>
        <c:lblOffset val="100"/>
      </c:catAx>
      <c:valAx>
        <c:axId val="58067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066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034172708609483"/>
          <c:y val="0.15660032079323424"/>
          <c:w val="0.33299160624723906"/>
          <c:h val="0.67291046952464273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Верхнеказымский за 2016 год 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lbuh\Music\Desktop\фото на магниты В.Казым\Фото В.К\image.jp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3096344"/>
          </a:xfrm>
          <a:prstGeom prst="rect">
            <a:avLst/>
          </a:prstGeom>
          <a:noFill/>
        </p:spPr>
      </p:pic>
      <p:pic>
        <p:nvPicPr>
          <p:cNvPr id="1027" name="Picture 3" descr="C:\Users\Glbuh\Music\Desktop\фото на магниты В.Казым\Фото В.К\image.jpg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839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 lnSpcReduction="10000"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Ханты-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marL="452628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               № 145-ФЗ, приказом Министерства финансов Российской Федерации от 01 июля 2013 года 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65н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Отчет об исполнении бюджета сельского поселения Верхнеказымский утвержден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решением Совета депутатов сельского поселения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Верхнеказымский от 10 мая 2017 года № 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исполнении бюджета сельского поселения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Верхнеказымский за 2016 год».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Верхнеказымский  за 2016 год (</a:t>
            </a:r>
            <a:r>
              <a:rPr lang="ru-RU" sz="22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707904" y="4149080"/>
          <a:ext cx="165618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539552" y="1196752"/>
          <a:ext cx="8352928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539552" y="126876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  сельского поселения Верхнеказымский  за 2016 год (тыс. рублей) 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268760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Верхнеказымский за 2016 год ( 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67544" y="1268760"/>
          <a:ext cx="8208911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Исполнение социальных расходов бюджета сельского поселения Верхнеказымский за 2016 года  (тыс.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539552" y="1340768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1364</TotalTime>
  <Words>244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Основные показатели исполнения бюджета сельского поселения Верхнеказымский  за 2016 год (тыс.руб)</vt:lpstr>
      <vt:lpstr>Исполнение доходной части   сельского поселения Верхнеказымский  за 2016 год (тыс. рублей) </vt:lpstr>
      <vt:lpstr>Исполнение расходов бюджета сельского поселения Верхнеказымский за 2016 год ( тыс. рублей)</vt:lpstr>
      <vt:lpstr> Исполнение социальных расходов бюджета сельского поселения Верхнеказымский за 2016 года 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157</cp:revision>
  <dcterms:created xsi:type="dcterms:W3CDTF">2015-06-08T04:38:35Z</dcterms:created>
  <dcterms:modified xsi:type="dcterms:W3CDTF">2017-06-02T09:39:47Z</dcterms:modified>
</cp:coreProperties>
</file>